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96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16934-C289-054A-93B2-1AA6F3D5EFBE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DCD9616D-DE09-8449-A93A-B725C028B2C5}">
      <dgm:prSet phldrT="[Texto]"/>
      <dgm:spPr/>
      <dgm:t>
        <a:bodyPr/>
        <a:lstStyle/>
        <a:p>
          <a:r>
            <a:rPr lang="es-ES" dirty="0" smtClean="0"/>
            <a:t>Prefijo</a:t>
          </a:r>
        </a:p>
        <a:p>
          <a:r>
            <a:rPr lang="es-ES" dirty="0" smtClean="0"/>
            <a:t>JE :art. EL</a:t>
          </a:r>
          <a:endParaRPr lang="es-ES" dirty="0"/>
        </a:p>
      </dgm:t>
    </dgm:pt>
    <dgm:pt modelId="{FC9786E9-8080-4C4E-88F7-ACF16BC58B57}" type="parTrans" cxnId="{4A1B83EF-0A24-6A44-B188-48E34EE430F3}">
      <dgm:prSet/>
      <dgm:spPr/>
      <dgm:t>
        <a:bodyPr/>
        <a:lstStyle/>
        <a:p>
          <a:endParaRPr lang="es-ES"/>
        </a:p>
      </dgm:t>
    </dgm:pt>
    <dgm:pt modelId="{B233C4D4-3E11-CB41-A7FB-6675E9506A3B}" type="sibTrans" cxnId="{4A1B83EF-0A24-6A44-B188-48E34EE430F3}">
      <dgm:prSet/>
      <dgm:spPr/>
      <dgm:t>
        <a:bodyPr/>
        <a:lstStyle/>
        <a:p>
          <a:endParaRPr lang="es-ES"/>
        </a:p>
      </dgm:t>
    </dgm:pt>
    <dgm:pt modelId="{C9FD1E0A-513C-024D-99C8-0D8412565CCC}">
      <dgm:prSet phldrT="[Texto]"/>
      <dgm:spPr/>
      <dgm:t>
        <a:bodyPr/>
        <a:lstStyle/>
        <a:p>
          <a:r>
            <a:rPr lang="es-ES" dirty="0" smtClean="0"/>
            <a:t>Sufijo</a:t>
          </a:r>
        </a:p>
        <a:p>
          <a:r>
            <a:rPr lang="es-ES" dirty="0" smtClean="0"/>
            <a:t>YÚU: plural, grupo</a:t>
          </a:r>
          <a:endParaRPr lang="es-ES" dirty="0"/>
        </a:p>
      </dgm:t>
    </dgm:pt>
    <dgm:pt modelId="{63E1B761-634B-174E-BE16-2D9C403A1108}" type="parTrans" cxnId="{B7AB9B86-C773-BB48-9E69-F4B60D6BC8B0}">
      <dgm:prSet/>
      <dgm:spPr/>
      <dgm:t>
        <a:bodyPr/>
        <a:lstStyle/>
        <a:p>
          <a:endParaRPr lang="es-ES"/>
        </a:p>
      </dgm:t>
    </dgm:pt>
    <dgm:pt modelId="{717E4E98-F2FC-4145-86BE-5A1FDABF873A}" type="sibTrans" cxnId="{B7AB9B86-C773-BB48-9E69-F4B60D6BC8B0}">
      <dgm:prSet/>
      <dgm:spPr/>
      <dgm:t>
        <a:bodyPr/>
        <a:lstStyle/>
        <a:p>
          <a:endParaRPr lang="es-ES"/>
        </a:p>
      </dgm:t>
    </dgm:pt>
    <dgm:pt modelId="{E269B72F-09C1-CF40-9BDA-DBDEF70A525A}">
      <dgm:prSet phldrT="[Texto]"/>
      <dgm:spPr/>
      <dgm:t>
        <a:bodyPr/>
        <a:lstStyle/>
        <a:p>
          <a:r>
            <a:rPr lang="es-ES" dirty="0" err="1" smtClean="0"/>
            <a:t>Jeyüu</a:t>
          </a:r>
          <a:r>
            <a:rPr lang="es-ES" dirty="0" smtClean="0"/>
            <a:t>  hormiga. Sinónimo de trabajo en equipo</a:t>
          </a:r>
          <a:endParaRPr lang="es-ES" dirty="0"/>
        </a:p>
      </dgm:t>
    </dgm:pt>
    <dgm:pt modelId="{35891D9E-E0ED-1944-B5F0-3E7284C7E1B3}" type="parTrans" cxnId="{A29F2FFE-BDBE-304E-AFE7-7B490FF84F16}">
      <dgm:prSet/>
      <dgm:spPr/>
      <dgm:t>
        <a:bodyPr/>
        <a:lstStyle/>
        <a:p>
          <a:endParaRPr lang="es-ES"/>
        </a:p>
      </dgm:t>
    </dgm:pt>
    <dgm:pt modelId="{41DA4B09-E1DE-1A49-8740-7F8FFC2BDEBB}" type="sibTrans" cxnId="{A29F2FFE-BDBE-304E-AFE7-7B490FF84F16}">
      <dgm:prSet/>
      <dgm:spPr/>
      <dgm:t>
        <a:bodyPr/>
        <a:lstStyle/>
        <a:p>
          <a:endParaRPr lang="es-ES"/>
        </a:p>
      </dgm:t>
    </dgm:pt>
    <dgm:pt modelId="{908B6764-B6ED-2B4B-9163-41E55D7B2348}" type="pres">
      <dgm:prSet presAssocID="{10516934-C289-054A-93B2-1AA6F3D5EFBE}" presName="Name0" presStyleCnt="0">
        <dgm:presLayoutVars>
          <dgm:dir/>
          <dgm:resizeHandles val="exact"/>
        </dgm:presLayoutVars>
      </dgm:prSet>
      <dgm:spPr/>
    </dgm:pt>
    <dgm:pt modelId="{49A87258-0A8F-F849-B8FD-2F395270FE3B}" type="pres">
      <dgm:prSet presAssocID="{10516934-C289-054A-93B2-1AA6F3D5EFBE}" presName="vNodes" presStyleCnt="0"/>
      <dgm:spPr/>
    </dgm:pt>
    <dgm:pt modelId="{1593F317-A55D-F544-B9FC-68FB295F9F24}" type="pres">
      <dgm:prSet presAssocID="{DCD9616D-DE09-8449-A93A-B725C028B2C5}" presName="node" presStyleLbl="node1" presStyleIdx="0" presStyleCnt="3" custLinFactNeighborY="-7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07BCC-6BD6-8449-9291-7BAA8E8FB520}" type="pres">
      <dgm:prSet presAssocID="{B233C4D4-3E11-CB41-A7FB-6675E9506A3B}" presName="spacerT" presStyleCnt="0"/>
      <dgm:spPr/>
    </dgm:pt>
    <dgm:pt modelId="{CB76C654-6AF9-9C40-8D81-5C4AE7D486CC}" type="pres">
      <dgm:prSet presAssocID="{B233C4D4-3E11-CB41-A7FB-6675E9506A3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1B5ADB6-3DE8-1242-AB77-D8D740BBEA76}" type="pres">
      <dgm:prSet presAssocID="{B233C4D4-3E11-CB41-A7FB-6675E9506A3B}" presName="spacerB" presStyleCnt="0"/>
      <dgm:spPr/>
    </dgm:pt>
    <dgm:pt modelId="{E0974FD5-8822-6246-8F6B-5AD14E1FC943}" type="pres">
      <dgm:prSet presAssocID="{C9FD1E0A-513C-024D-99C8-0D8412565C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D33F-2D64-4948-AB7C-6134AAA02D3D}" type="pres">
      <dgm:prSet presAssocID="{10516934-C289-054A-93B2-1AA6F3D5EFBE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BA0C8FB1-F58E-3E40-89C7-899FAEB251C1}" type="pres">
      <dgm:prSet presAssocID="{10516934-C289-054A-93B2-1AA6F3D5EFB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A24E1B2-7916-2841-9513-310B46CAB9F1}" type="pres">
      <dgm:prSet presAssocID="{10516934-C289-054A-93B2-1AA6F3D5EFB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355E9F-D99E-5848-9EAC-6A104465F803}" type="presOf" srcId="{10516934-C289-054A-93B2-1AA6F3D5EFBE}" destId="{908B6764-B6ED-2B4B-9163-41E55D7B2348}" srcOrd="0" destOrd="0" presId="urn:microsoft.com/office/officeart/2005/8/layout/equation2"/>
    <dgm:cxn modelId="{4A1B83EF-0A24-6A44-B188-48E34EE430F3}" srcId="{10516934-C289-054A-93B2-1AA6F3D5EFBE}" destId="{DCD9616D-DE09-8449-A93A-B725C028B2C5}" srcOrd="0" destOrd="0" parTransId="{FC9786E9-8080-4C4E-88F7-ACF16BC58B57}" sibTransId="{B233C4D4-3E11-CB41-A7FB-6675E9506A3B}"/>
    <dgm:cxn modelId="{A29F2FFE-BDBE-304E-AFE7-7B490FF84F16}" srcId="{10516934-C289-054A-93B2-1AA6F3D5EFBE}" destId="{E269B72F-09C1-CF40-9BDA-DBDEF70A525A}" srcOrd="2" destOrd="0" parTransId="{35891D9E-E0ED-1944-B5F0-3E7284C7E1B3}" sibTransId="{41DA4B09-E1DE-1A49-8740-7F8FFC2BDEBB}"/>
    <dgm:cxn modelId="{1351E079-1E9C-C94A-A54D-ADBBBF11D434}" type="presOf" srcId="{717E4E98-F2FC-4145-86BE-5A1FDABF873A}" destId="{BA0C8FB1-F58E-3E40-89C7-899FAEB251C1}" srcOrd="1" destOrd="0" presId="urn:microsoft.com/office/officeart/2005/8/layout/equation2"/>
    <dgm:cxn modelId="{863FDA51-7D9E-3944-840A-261336907AE5}" type="presOf" srcId="{717E4E98-F2FC-4145-86BE-5A1FDABF873A}" destId="{7A5CD33F-2D64-4948-AB7C-6134AAA02D3D}" srcOrd="0" destOrd="0" presId="urn:microsoft.com/office/officeart/2005/8/layout/equation2"/>
    <dgm:cxn modelId="{B7AB9B86-C773-BB48-9E69-F4B60D6BC8B0}" srcId="{10516934-C289-054A-93B2-1AA6F3D5EFBE}" destId="{C9FD1E0A-513C-024D-99C8-0D8412565CCC}" srcOrd="1" destOrd="0" parTransId="{63E1B761-634B-174E-BE16-2D9C403A1108}" sibTransId="{717E4E98-F2FC-4145-86BE-5A1FDABF873A}"/>
    <dgm:cxn modelId="{A26E3BBF-4076-2948-BAD5-79A8E28D17E3}" type="presOf" srcId="{C9FD1E0A-513C-024D-99C8-0D8412565CCC}" destId="{E0974FD5-8822-6246-8F6B-5AD14E1FC943}" srcOrd="0" destOrd="0" presId="urn:microsoft.com/office/officeart/2005/8/layout/equation2"/>
    <dgm:cxn modelId="{76EB41D5-CDE6-284E-A0D5-FBF8F75569C2}" type="presOf" srcId="{E269B72F-09C1-CF40-9BDA-DBDEF70A525A}" destId="{0A24E1B2-7916-2841-9513-310B46CAB9F1}" srcOrd="0" destOrd="0" presId="urn:microsoft.com/office/officeart/2005/8/layout/equation2"/>
    <dgm:cxn modelId="{8EF78697-CFEB-784F-A450-87B63CF0BE11}" type="presOf" srcId="{DCD9616D-DE09-8449-A93A-B725C028B2C5}" destId="{1593F317-A55D-F544-B9FC-68FB295F9F24}" srcOrd="0" destOrd="0" presId="urn:microsoft.com/office/officeart/2005/8/layout/equation2"/>
    <dgm:cxn modelId="{90A1CC35-72CD-CE47-BBD7-5B5F43CA2868}" type="presOf" srcId="{B233C4D4-3E11-CB41-A7FB-6675E9506A3B}" destId="{CB76C654-6AF9-9C40-8D81-5C4AE7D486CC}" srcOrd="0" destOrd="0" presId="urn:microsoft.com/office/officeart/2005/8/layout/equation2"/>
    <dgm:cxn modelId="{553BF48F-8E13-A845-98CE-4E866569DCD7}" type="presParOf" srcId="{908B6764-B6ED-2B4B-9163-41E55D7B2348}" destId="{49A87258-0A8F-F849-B8FD-2F395270FE3B}" srcOrd="0" destOrd="0" presId="urn:microsoft.com/office/officeart/2005/8/layout/equation2"/>
    <dgm:cxn modelId="{A1719B08-2320-6549-97A9-00AE7FEB8969}" type="presParOf" srcId="{49A87258-0A8F-F849-B8FD-2F395270FE3B}" destId="{1593F317-A55D-F544-B9FC-68FB295F9F24}" srcOrd="0" destOrd="0" presId="urn:microsoft.com/office/officeart/2005/8/layout/equation2"/>
    <dgm:cxn modelId="{32225016-B782-3E4B-812D-F0365F4B29E8}" type="presParOf" srcId="{49A87258-0A8F-F849-B8FD-2F395270FE3B}" destId="{70A07BCC-6BD6-8449-9291-7BAA8E8FB520}" srcOrd="1" destOrd="0" presId="urn:microsoft.com/office/officeart/2005/8/layout/equation2"/>
    <dgm:cxn modelId="{5887C97B-35B9-CD42-8EA6-630141F7E39B}" type="presParOf" srcId="{49A87258-0A8F-F849-B8FD-2F395270FE3B}" destId="{CB76C654-6AF9-9C40-8D81-5C4AE7D486CC}" srcOrd="2" destOrd="0" presId="urn:microsoft.com/office/officeart/2005/8/layout/equation2"/>
    <dgm:cxn modelId="{842EF7DF-D2DB-EB49-A982-593F49C2E35E}" type="presParOf" srcId="{49A87258-0A8F-F849-B8FD-2F395270FE3B}" destId="{C1B5ADB6-3DE8-1242-AB77-D8D740BBEA76}" srcOrd="3" destOrd="0" presId="urn:microsoft.com/office/officeart/2005/8/layout/equation2"/>
    <dgm:cxn modelId="{863B6651-758A-C146-BBCD-FC162FFEC1C3}" type="presParOf" srcId="{49A87258-0A8F-F849-B8FD-2F395270FE3B}" destId="{E0974FD5-8822-6246-8F6B-5AD14E1FC943}" srcOrd="4" destOrd="0" presId="urn:microsoft.com/office/officeart/2005/8/layout/equation2"/>
    <dgm:cxn modelId="{2775F2A5-0CE5-384A-BDA9-3E7CF92334D2}" type="presParOf" srcId="{908B6764-B6ED-2B4B-9163-41E55D7B2348}" destId="{7A5CD33F-2D64-4948-AB7C-6134AAA02D3D}" srcOrd="1" destOrd="0" presId="urn:microsoft.com/office/officeart/2005/8/layout/equation2"/>
    <dgm:cxn modelId="{64BDEB97-E9FF-4549-835E-D9A6C277ADB0}" type="presParOf" srcId="{7A5CD33F-2D64-4948-AB7C-6134AAA02D3D}" destId="{BA0C8FB1-F58E-3E40-89C7-899FAEB251C1}" srcOrd="0" destOrd="0" presId="urn:microsoft.com/office/officeart/2005/8/layout/equation2"/>
    <dgm:cxn modelId="{85F636A3-32CD-084B-9313-721E1018C46E}" type="presParOf" srcId="{908B6764-B6ED-2B4B-9163-41E55D7B2348}" destId="{0A24E1B2-7916-2841-9513-310B46CAB9F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F317-A55D-F544-B9FC-68FB295F9F24}">
      <dsp:nvSpPr>
        <dsp:cNvPr id="0" name=""/>
        <dsp:cNvSpPr/>
      </dsp:nvSpPr>
      <dsp:spPr>
        <a:xfrm>
          <a:off x="1230882" y="502"/>
          <a:ext cx="561482" cy="561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Prefijo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JE :art. EL</a:t>
          </a:r>
          <a:endParaRPr lang="es-ES" sz="600" kern="1200" dirty="0"/>
        </a:p>
      </dsp:txBody>
      <dsp:txXfrm>
        <a:off x="1313109" y="82729"/>
        <a:ext cx="397028" cy="397028"/>
      </dsp:txXfrm>
    </dsp:sp>
    <dsp:sp modelId="{CB76C654-6AF9-9C40-8D81-5C4AE7D486CC}">
      <dsp:nvSpPr>
        <dsp:cNvPr id="0" name=""/>
        <dsp:cNvSpPr/>
      </dsp:nvSpPr>
      <dsp:spPr>
        <a:xfrm>
          <a:off x="1348793" y="607901"/>
          <a:ext cx="325659" cy="3256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391959" y="732433"/>
        <a:ext cx="239327" cy="76595"/>
      </dsp:txXfrm>
    </dsp:sp>
    <dsp:sp modelId="{E0974FD5-8822-6246-8F6B-5AD14E1FC943}">
      <dsp:nvSpPr>
        <dsp:cNvPr id="0" name=""/>
        <dsp:cNvSpPr/>
      </dsp:nvSpPr>
      <dsp:spPr>
        <a:xfrm>
          <a:off x="1230882" y="979153"/>
          <a:ext cx="561482" cy="561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Sufijo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YÚU: plural, grupo</a:t>
          </a:r>
          <a:endParaRPr lang="es-ES" sz="600" kern="1200" dirty="0"/>
        </a:p>
      </dsp:txBody>
      <dsp:txXfrm>
        <a:off x="1313109" y="1061380"/>
        <a:ext cx="397028" cy="397028"/>
      </dsp:txXfrm>
    </dsp:sp>
    <dsp:sp modelId="{7A5CD33F-2D64-4948-AB7C-6134AAA02D3D}">
      <dsp:nvSpPr>
        <dsp:cNvPr id="0" name=""/>
        <dsp:cNvSpPr/>
      </dsp:nvSpPr>
      <dsp:spPr>
        <a:xfrm rot="473">
          <a:off x="1876586" y="666195"/>
          <a:ext cx="178551" cy="20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76586" y="707965"/>
        <a:ext cx="124986" cy="125323"/>
      </dsp:txXfrm>
    </dsp:sp>
    <dsp:sp modelId="{0A24E1B2-7916-2841-9513-310B46CAB9F1}">
      <dsp:nvSpPr>
        <dsp:cNvPr id="0" name=""/>
        <dsp:cNvSpPr/>
      </dsp:nvSpPr>
      <dsp:spPr>
        <a:xfrm>
          <a:off x="2129253" y="209248"/>
          <a:ext cx="1122964" cy="1122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Jeyüu</a:t>
          </a:r>
          <a:r>
            <a:rPr lang="es-ES" sz="1100" kern="1200" dirty="0" smtClean="0"/>
            <a:t>  hormiga. Sinónimo de trabajo en equipo</a:t>
          </a:r>
          <a:endParaRPr lang="es-ES" sz="1100" kern="1200" dirty="0"/>
        </a:p>
      </dsp:txBody>
      <dsp:txXfrm>
        <a:off x="2293707" y="373702"/>
        <a:ext cx="794056" cy="79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F061D-B6E4-0B4C-8D16-884C61E641C6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F1336-6920-6D4D-8C92-B6757D74F98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15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5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44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46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4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16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8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2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1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0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6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A66D-FC45-7847-B9FF-5B149038FDD0}" type="datetimeFigureOut">
              <a:rPr lang="es-ES" smtClean="0"/>
              <a:t>29/01/16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1C3D-3A7C-8D43-B6B4-C224276114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25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3.wdp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20" Type="http://schemas.openxmlformats.org/officeDocument/2006/relationships/audio" Target="../media/media10.mp3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3.png"/><Relationship Id="rId23" Type="http://schemas.openxmlformats.org/officeDocument/2006/relationships/image" Target="../media/image1.png"/><Relationship Id="rId24" Type="http://schemas.microsoft.com/office/2007/relationships/hdphoto" Target="../media/hdphoto1.wdp"/><Relationship Id="rId25" Type="http://schemas.openxmlformats.org/officeDocument/2006/relationships/image" Target="../media/image2.png"/><Relationship Id="rId26" Type="http://schemas.microsoft.com/office/2007/relationships/hdphoto" Target="../media/hdphoto6.wdp"/><Relationship Id="rId27" Type="http://schemas.openxmlformats.org/officeDocument/2006/relationships/image" Target="../media/image4.png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microsoft.com/office/2007/relationships/media" Target="../media/media9.mp3"/><Relationship Id="rId18" Type="http://schemas.openxmlformats.org/officeDocument/2006/relationships/audio" Target="../media/media9.mp3"/><Relationship Id="rId19" Type="http://schemas.microsoft.com/office/2007/relationships/media" Target="../media/media10.mp3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microsoft.com/office/2007/relationships/hdphoto" Target="../media/hdphoto1.wdp"/><Relationship Id="rId13" Type="http://schemas.openxmlformats.org/officeDocument/2006/relationships/image" Target="../media/image2.png"/><Relationship Id="rId14" Type="http://schemas.microsoft.com/office/2007/relationships/hdphoto" Target="../media/hdphoto7.wdp"/><Relationship Id="rId15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microsoft.com/office/2007/relationships/media" Target="../media/media13.mp3"/><Relationship Id="rId6" Type="http://schemas.openxmlformats.org/officeDocument/2006/relationships/audio" Target="../media/media13.mp3"/><Relationship Id="rId7" Type="http://schemas.microsoft.com/office/2007/relationships/media" Target="../media/media14.mp3"/><Relationship Id="rId8" Type="http://schemas.openxmlformats.org/officeDocument/2006/relationships/audio" Target="../media/media14.mp3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8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423063" y="420695"/>
            <a:ext cx="6602669" cy="6694064"/>
            <a:chOff x="7225819" y="5040874"/>
            <a:chExt cx="2128227" cy="1977168"/>
          </a:xfrm>
        </p:grpSpPr>
        <p:grpSp>
          <p:nvGrpSpPr>
            <p:cNvPr id="5" name="Agrupar 4"/>
            <p:cNvGrpSpPr/>
            <p:nvPr/>
          </p:nvGrpSpPr>
          <p:grpSpPr>
            <a:xfrm>
              <a:off x="7425334" y="5040874"/>
              <a:ext cx="1736462" cy="1497167"/>
              <a:chOff x="1259892" y="797974"/>
              <a:chExt cx="6364116" cy="5935324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797974"/>
                <a:ext cx="6364116" cy="4994694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6" name="Rectángulo 5"/>
            <p:cNvSpPr/>
            <p:nvPr/>
          </p:nvSpPr>
          <p:spPr>
            <a:xfrm>
              <a:off x="7225819" y="6428904"/>
              <a:ext cx="2128227" cy="58913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chemeClr val="accent2">
                      <a:lumMod val="50000"/>
                    </a:schemeClr>
                  </a:solidFill>
                </a:rPr>
                <a:t>JEYÜU, LA HORMIGA</a:t>
              </a:r>
            </a:p>
            <a:p>
              <a:pPr algn="ctr"/>
              <a:r>
                <a:rPr lang="es-ES" sz="2400" dirty="0" smtClean="0">
                  <a:solidFill>
                    <a:srgbClr val="008000"/>
                  </a:solidFill>
                </a:rPr>
                <a:t>88.7 F. M. POLICIA NACIONAL </a:t>
              </a:r>
            </a:p>
            <a:p>
              <a:pPr algn="ctr"/>
              <a:r>
                <a:rPr lang="es-ES" sz="2400" dirty="0" smtClean="0">
                  <a:solidFill>
                    <a:srgbClr val="008000"/>
                  </a:solidFill>
                </a:rPr>
                <a:t>Y   CORPOGUAJIRA</a:t>
              </a:r>
            </a:p>
            <a:p>
              <a:pPr algn="ctr"/>
              <a:endParaRPr lang="es-ES_tradnl" sz="3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14" y="420692"/>
            <a:ext cx="1394716" cy="12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632523"/>
                </a:solidFill>
                <a:latin typeface="Calibri"/>
                <a:cs typeface="Calibri"/>
              </a:rPr>
              <a:t>JUSTIFICACION Y SIGNIFICADO DEL NOMBRE </a:t>
            </a:r>
            <a:endParaRPr lang="es-ES" sz="3200" b="1" dirty="0">
              <a:solidFill>
                <a:srgbClr val="632523"/>
              </a:solidFill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3800"/>
            <a:ext cx="8343900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700" b="1" dirty="0" err="1" smtClean="0"/>
              <a:t>Jeyüu</a:t>
            </a:r>
            <a:r>
              <a:rPr lang="es-ES" sz="1700" b="1" dirty="0" smtClean="0"/>
              <a:t>, significa hormiga en </a:t>
            </a:r>
            <a:r>
              <a:rPr lang="es-ES" sz="1700" b="1" dirty="0" err="1" smtClean="0"/>
              <a:t>wayunaiki</a:t>
            </a:r>
            <a:r>
              <a:rPr lang="es-ES" sz="1700" b="1" dirty="0" smtClean="0"/>
              <a:t>, la segunda lengua oficial del departamento de la Guajira.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3500" dirty="0" smtClean="0"/>
          </a:p>
          <a:p>
            <a:pPr marL="0" indent="0">
              <a:buNone/>
            </a:pPr>
            <a:endParaRPr lang="es-ES" sz="3500" dirty="0" smtClean="0"/>
          </a:p>
          <a:p>
            <a:pPr marL="0" indent="0">
              <a:buNone/>
            </a:pPr>
            <a:endParaRPr lang="es-ES" sz="3500" dirty="0" smtClean="0"/>
          </a:p>
          <a:p>
            <a:pPr marL="0" indent="0" algn="just">
              <a:buNone/>
            </a:pPr>
            <a:r>
              <a:rPr lang="es-ES" sz="1600" dirty="0" smtClean="0">
                <a:cs typeface="Arial"/>
              </a:rPr>
              <a:t>El sufijo o la terminación YÜU: significa trabajo en equipo, grupo o comunidad según la composición gramatical de la etnia.  </a:t>
            </a:r>
          </a:p>
          <a:p>
            <a:pPr marL="0" indent="0" algn="just">
              <a:buNone/>
            </a:pPr>
            <a:r>
              <a:rPr lang="es-ES" sz="1600" dirty="0" smtClean="0">
                <a:cs typeface="Arial"/>
              </a:rPr>
              <a:t>En el </a:t>
            </a:r>
            <a:r>
              <a:rPr lang="es-ES" sz="1600" dirty="0" err="1" smtClean="0">
                <a:cs typeface="Arial"/>
              </a:rPr>
              <a:t>wayuunaiki</a:t>
            </a:r>
            <a:r>
              <a:rPr lang="es-ES" sz="1600" dirty="0" smtClean="0">
                <a:cs typeface="Arial"/>
              </a:rPr>
              <a:t> un </a:t>
            </a:r>
            <a:r>
              <a:rPr lang="es-CO" sz="1600" dirty="0" smtClean="0">
                <a:cs typeface="Arial"/>
              </a:rPr>
              <a:t>pequeño </a:t>
            </a:r>
            <a:r>
              <a:rPr lang="es-CO" sz="1600" dirty="0">
                <a:cs typeface="Arial"/>
              </a:rPr>
              <a:t>número de nombres, por lo general con referencia a personas, acepta el sufijo -yuu o un variante para formar un plural especial que indica un grupo. </a:t>
            </a:r>
            <a:endParaRPr lang="es-CO" sz="1600" dirty="0" smtClean="0">
              <a:cs typeface="Arial"/>
            </a:endParaRPr>
          </a:p>
          <a:p>
            <a:pPr marL="0" indent="0" algn="just">
              <a:buNone/>
            </a:pPr>
            <a:r>
              <a:rPr lang="es-CO" sz="1600" dirty="0" smtClean="0">
                <a:cs typeface="Arial"/>
              </a:rPr>
              <a:t>Por </a:t>
            </a:r>
            <a:r>
              <a:rPr lang="es-CO" sz="1600" dirty="0">
                <a:cs typeface="Arial"/>
              </a:rPr>
              <a:t>ejemplo, de la palabra laülaa, ‘anciano’, se puede formar laülaayuu, ‘ancianos’. Estas formas plurales se dan en los respectivos </a:t>
            </a:r>
            <a:r>
              <a:rPr lang="es-CO" sz="1600" dirty="0" smtClean="0">
                <a:cs typeface="Arial"/>
              </a:rPr>
              <a:t>artículos.</a:t>
            </a:r>
          </a:p>
          <a:p>
            <a:pPr marL="0" indent="0">
              <a:buNone/>
            </a:pPr>
            <a:endParaRPr lang="es-CO" sz="1400" dirty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3500" dirty="0" smtClean="0"/>
          </a:p>
          <a:p>
            <a:pPr marL="0" indent="0">
              <a:buNone/>
            </a:pPr>
            <a:endParaRPr lang="es-ES" sz="35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2" y="5562600"/>
            <a:ext cx="1452664" cy="12954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225819" y="5156199"/>
            <a:ext cx="1935977" cy="1549703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32909519"/>
              </p:ext>
            </p:extLst>
          </p:nvPr>
        </p:nvGraphicFramePr>
        <p:xfrm>
          <a:off x="1712396" y="1951038"/>
          <a:ext cx="4483100" cy="154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801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JEYÜU, DENTRO DE LA COSMOGONIA WAYUU</a:t>
            </a:r>
            <a:endParaRPr lang="es-ES" sz="32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4250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Al inicio del mundo wayuu, todos los seres eran representados por hombres con poderes y especialidades que ayudaban a equilibrar el mundo. JEYÜU, era </a:t>
            </a:r>
            <a:r>
              <a:rPr lang="es-ES" sz="6000" dirty="0">
                <a:cs typeface="Arial"/>
              </a:rPr>
              <a:t>el ser </a:t>
            </a:r>
            <a:r>
              <a:rPr lang="es-ES" sz="6000" dirty="0" smtClean="0">
                <a:cs typeface="Arial"/>
              </a:rPr>
              <a:t>que </a:t>
            </a:r>
            <a:r>
              <a:rPr lang="es-ES" sz="6000" dirty="0">
                <a:cs typeface="Arial"/>
              </a:rPr>
              <a:t>trabajaba incansablemente y buscaba siempre hacerlo con toda la comunidad. </a:t>
            </a:r>
            <a:endParaRPr lang="es-ES" sz="6000" dirty="0" smtClean="0">
              <a:cs typeface="Arial"/>
            </a:endParaRP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Después de la mutación, </a:t>
            </a:r>
            <a:r>
              <a:rPr lang="es-ES" sz="6000" dirty="0">
                <a:cs typeface="Arial"/>
              </a:rPr>
              <a:t>este hombre se convirtió en la hormiga, que muestra diariamente la necesidad de trabajar en equipo </a:t>
            </a:r>
            <a:r>
              <a:rPr lang="es-ES" sz="6000" dirty="0" smtClean="0"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La </a:t>
            </a:r>
            <a:r>
              <a:rPr lang="es-ES" sz="6000" dirty="0">
                <a:cs typeface="Arial"/>
              </a:rPr>
              <a:t>hormiga </a:t>
            </a:r>
            <a:r>
              <a:rPr lang="es-ES" sz="6000" dirty="0" smtClean="0">
                <a:cs typeface="Arial"/>
              </a:rPr>
              <a:t>es sinónimo de fuerza pues puede cargar hasta 50 veces su propio peso, es reconocida como ejemplo de inteligencia, </a:t>
            </a:r>
            <a:r>
              <a:rPr lang="es-ES" sz="6000" dirty="0" err="1" smtClean="0">
                <a:cs typeface="Arial"/>
              </a:rPr>
              <a:t>hipersocialización</a:t>
            </a:r>
            <a:r>
              <a:rPr lang="es-ES" sz="6000" dirty="0" smtClean="0">
                <a:cs typeface="Arial"/>
              </a:rPr>
              <a:t>, organización, sapiencia, capacidad de instrucción, planeación, previsión y precaución.</a:t>
            </a:r>
            <a:endParaRPr lang="es-ES" sz="6000" dirty="0">
              <a:cs typeface="Arial"/>
            </a:endParaRP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Entre </a:t>
            </a:r>
            <a:r>
              <a:rPr lang="es-ES" sz="6000" dirty="0">
                <a:cs typeface="Arial"/>
              </a:rPr>
              <a:t>los wayuu cada ser tiene su femenino y masculino. La hormiga y el hormigo macho por ejemplo para referirse a ellos</a:t>
            </a:r>
            <a:r>
              <a:rPr lang="es-ES" sz="6000" dirty="0" smtClean="0"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La hormiga, cumple las mismas funciones que la mujer wayuu en su comunidad; </a:t>
            </a:r>
            <a:r>
              <a:rPr lang="es-CO" sz="6000" dirty="0">
                <a:cs typeface="Arial"/>
              </a:rPr>
              <a:t>r</a:t>
            </a:r>
            <a:r>
              <a:rPr lang="es-CO" sz="6000" dirty="0" smtClean="0">
                <a:cs typeface="Arial"/>
              </a:rPr>
              <a:t>ecolectan </a:t>
            </a:r>
            <a:r>
              <a:rPr lang="es-CO" sz="6000" dirty="0">
                <a:cs typeface="Arial"/>
              </a:rPr>
              <a:t>comida, cuidan la prole de la reina, </a:t>
            </a:r>
            <a:r>
              <a:rPr lang="es-CO" sz="6000" dirty="0" smtClean="0">
                <a:cs typeface="Arial"/>
              </a:rPr>
              <a:t>enseñan, construyen </a:t>
            </a:r>
            <a:r>
              <a:rPr lang="es-CO" sz="6000" dirty="0">
                <a:cs typeface="Arial"/>
              </a:rPr>
              <a:t>el hormiguero, protegen </a:t>
            </a:r>
            <a:r>
              <a:rPr lang="es-CO" sz="6000" dirty="0" smtClean="0">
                <a:cs typeface="Arial"/>
              </a:rPr>
              <a:t>al grupo </a:t>
            </a:r>
            <a:r>
              <a:rPr lang="es-CO" sz="6000" dirty="0">
                <a:cs typeface="Arial"/>
              </a:rPr>
              <a:t>y realizan muchas otras </a:t>
            </a:r>
            <a:r>
              <a:rPr lang="es-CO" sz="6000" dirty="0" smtClean="0">
                <a:cs typeface="Arial"/>
              </a:rPr>
              <a:t>labores. </a:t>
            </a:r>
          </a:p>
          <a:p>
            <a:pPr marL="0" indent="0" algn="just">
              <a:buNone/>
            </a:pPr>
            <a:r>
              <a:rPr lang="es-CO" sz="6000" dirty="0" smtClean="0">
                <a:cs typeface="Arial"/>
              </a:rPr>
              <a:t>Cuenta la tradicion wayuu, que en periodos de sequia y verano </a:t>
            </a:r>
            <a:r>
              <a:rPr lang="es-ES" sz="6000" dirty="0" smtClean="0">
                <a:cs typeface="Arial"/>
              </a:rPr>
              <a:t>la mujer </a:t>
            </a:r>
            <a:r>
              <a:rPr lang="es-ES" sz="6000" dirty="0">
                <a:cs typeface="Arial"/>
              </a:rPr>
              <a:t>caminaba grandes extensiones de tierra en busca de alimento para la familia. Dentro de </a:t>
            </a:r>
            <a:r>
              <a:rPr lang="es-ES" sz="6000" dirty="0" smtClean="0">
                <a:cs typeface="Arial"/>
              </a:rPr>
              <a:t>los hormigueros y </a:t>
            </a:r>
            <a:r>
              <a:rPr lang="es-ES" sz="6000" dirty="0">
                <a:cs typeface="Arial"/>
              </a:rPr>
              <a:t>siempre al lado de </a:t>
            </a:r>
            <a:r>
              <a:rPr lang="es-ES" sz="6000" dirty="0" smtClean="0">
                <a:cs typeface="Arial"/>
              </a:rPr>
              <a:t>un cactus, </a:t>
            </a:r>
            <a:r>
              <a:rPr lang="es-ES" sz="6000" dirty="0">
                <a:cs typeface="Arial"/>
              </a:rPr>
              <a:t>era posible encontrar pequeñas bolitas de colores hechas con la saliva de la hormiga, que agrupaba en </a:t>
            </a:r>
            <a:r>
              <a:rPr lang="es-ES" sz="6000" dirty="0" smtClean="0">
                <a:cs typeface="Arial"/>
              </a:rPr>
              <a:t>pequeños </a:t>
            </a:r>
            <a:r>
              <a:rPr lang="es-ES" sz="6000" dirty="0">
                <a:cs typeface="Arial"/>
              </a:rPr>
              <a:t>montículos. </a:t>
            </a:r>
            <a:endParaRPr lang="es-ES" sz="6000" dirty="0" smtClean="0">
              <a:cs typeface="Arial"/>
            </a:endParaRP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Estas </a:t>
            </a:r>
            <a:r>
              <a:rPr lang="es-ES" sz="6000" dirty="0">
                <a:cs typeface="Arial"/>
              </a:rPr>
              <a:t>bolitas eran la fusión de productos de la naturaleza que encontraba la hormiga en su paso (maíz, sorgo, hojas, flores, animales etc</a:t>
            </a:r>
            <a:r>
              <a:rPr lang="es-ES" sz="6000" dirty="0" smtClean="0">
                <a:cs typeface="Arial"/>
              </a:rPr>
              <a:t>.) Considerado un gran alimento </a:t>
            </a:r>
            <a:r>
              <a:rPr lang="es-ES" sz="6000" dirty="0">
                <a:cs typeface="Arial"/>
              </a:rPr>
              <a:t>para el verano, que los wayuu </a:t>
            </a:r>
            <a:r>
              <a:rPr lang="es-ES" sz="6000" dirty="0" smtClean="0">
                <a:cs typeface="Arial"/>
              </a:rPr>
              <a:t>denominaron </a:t>
            </a:r>
            <a:r>
              <a:rPr lang="es-ES" sz="6000" b="1" dirty="0" err="1" smtClean="0">
                <a:cs typeface="Arial"/>
              </a:rPr>
              <a:t>pülaa</a:t>
            </a:r>
            <a:r>
              <a:rPr lang="es-ES" sz="6000" dirty="0">
                <a:cs typeface="Arial"/>
              </a:rPr>
              <a:t>, el cual aportaba muchos nutrientes que convertido en mazamorra ayudaban a sostener a la familia en esa critica temporada. </a:t>
            </a:r>
          </a:p>
          <a:p>
            <a:pPr marL="0" indent="0" algn="just">
              <a:buNone/>
            </a:pPr>
            <a:r>
              <a:rPr lang="es-ES" sz="6000" dirty="0" smtClean="0">
                <a:cs typeface="Arial"/>
              </a:rPr>
              <a:t>Se decía </a:t>
            </a:r>
            <a:r>
              <a:rPr lang="es-ES" sz="6000" dirty="0">
                <a:cs typeface="Arial"/>
              </a:rPr>
              <a:t>que la suerte de encontrar este producto </a:t>
            </a:r>
            <a:r>
              <a:rPr lang="es-ES" sz="6000" dirty="0" smtClean="0">
                <a:cs typeface="Arial"/>
              </a:rPr>
              <a:t>obedecía a que el hormigo se enamoraba de la mujer wayuu</a:t>
            </a:r>
            <a:r>
              <a:rPr lang="es-ES" sz="6000" dirty="0">
                <a:cs typeface="Arial"/>
              </a:rPr>
              <a:t>,</a:t>
            </a:r>
            <a:r>
              <a:rPr lang="es-ES" sz="6000" dirty="0" smtClean="0">
                <a:cs typeface="Arial"/>
              </a:rPr>
              <a:t> y, que </a:t>
            </a:r>
            <a:r>
              <a:rPr lang="es-ES" sz="6000" dirty="0">
                <a:cs typeface="Arial"/>
              </a:rPr>
              <a:t>se presentaba en sueños en forma de un negrito flaco y activo que le </a:t>
            </a:r>
            <a:r>
              <a:rPr lang="es-ES" sz="6000" dirty="0" smtClean="0">
                <a:cs typeface="Arial"/>
              </a:rPr>
              <a:t>instruía </a:t>
            </a:r>
            <a:r>
              <a:rPr lang="es-ES" sz="6000" dirty="0">
                <a:cs typeface="Arial"/>
              </a:rPr>
              <a:t>sobre los lugares donde </a:t>
            </a:r>
            <a:r>
              <a:rPr lang="es-ES" sz="6000" dirty="0" smtClean="0">
                <a:cs typeface="Arial"/>
              </a:rPr>
              <a:t>podía </a:t>
            </a:r>
            <a:r>
              <a:rPr lang="es-ES" sz="6000" dirty="0">
                <a:cs typeface="Arial"/>
              </a:rPr>
              <a:t>encontrar el </a:t>
            </a:r>
            <a:r>
              <a:rPr lang="es-ES" sz="6000" b="1" dirty="0" err="1">
                <a:cs typeface="Arial"/>
              </a:rPr>
              <a:t>pülaa</a:t>
            </a:r>
            <a:endParaRPr lang="es-ES" sz="6000" b="1" dirty="0">
              <a:cs typeface="Arial"/>
            </a:endParaRPr>
          </a:p>
          <a:p>
            <a:pPr marL="0" indent="0" algn="just">
              <a:buNone/>
            </a:pPr>
            <a:r>
              <a:rPr lang="es-ES" sz="6400" dirty="0">
                <a:cs typeface="Arial"/>
              </a:rPr>
              <a:t>                                                                                                                                                          (</a:t>
            </a:r>
            <a:r>
              <a:rPr lang="es-ES" sz="6400" dirty="0" smtClean="0">
                <a:cs typeface="Arial"/>
              </a:rPr>
              <a:t>r                                                 </a:t>
            </a:r>
            <a:endParaRPr lang="es-ES" sz="6400" dirty="0">
              <a:cs typeface="Arial"/>
            </a:endParaRPr>
          </a:p>
          <a:p>
            <a:pPr marL="0" indent="0" algn="just">
              <a:buNone/>
            </a:pPr>
            <a:r>
              <a:rPr lang="es-ES" sz="6400" dirty="0" smtClean="0">
                <a:cs typeface="Arial"/>
              </a:rPr>
              <a:t>                             Información suministrada por el antropólogo </a:t>
            </a:r>
            <a:r>
              <a:rPr lang="es-ES" sz="6400" dirty="0" err="1" smtClean="0">
                <a:cs typeface="Arial"/>
              </a:rPr>
              <a:t>Weilder</a:t>
            </a:r>
            <a:r>
              <a:rPr lang="es-ES" sz="6400" dirty="0" smtClean="0">
                <a:cs typeface="Arial"/>
              </a:rPr>
              <a:t> Guerra C y </a:t>
            </a:r>
          </a:p>
          <a:p>
            <a:pPr marL="0" indent="0" algn="just">
              <a:buNone/>
            </a:pPr>
            <a:r>
              <a:rPr lang="es-ES" sz="6400" dirty="0" smtClean="0">
                <a:cs typeface="Arial"/>
              </a:rPr>
              <a:t>                             la </a:t>
            </a:r>
            <a:r>
              <a:rPr lang="es-ES" sz="6400" dirty="0" err="1" smtClean="0">
                <a:cs typeface="Arial"/>
              </a:rPr>
              <a:t>etnoeducadora</a:t>
            </a:r>
            <a:r>
              <a:rPr lang="es-ES" sz="6400" dirty="0" smtClean="0">
                <a:cs typeface="Arial"/>
              </a:rPr>
              <a:t> Margarita Pimienta P.</a:t>
            </a:r>
            <a:endParaRPr lang="es-ES" sz="6400" dirty="0">
              <a:cs typeface="Arial"/>
            </a:endParaRPr>
          </a:p>
          <a:p>
            <a:pPr marL="0" indent="0">
              <a:buNone/>
            </a:pPr>
            <a:endParaRPr lang="es-ES" sz="43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2" y="5592489"/>
            <a:ext cx="1452664" cy="126551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225819" y="5308600"/>
            <a:ext cx="2128227" cy="1549400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64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JEYÜU, SURGE DE UNA CONVOCATORIA</a:t>
            </a:r>
            <a:endParaRPr lang="es-ES" sz="32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6400" dirty="0" err="1" smtClean="0">
                <a:cs typeface="Arial"/>
              </a:rPr>
              <a:t>Jeyüu</a:t>
            </a:r>
            <a:r>
              <a:rPr lang="es-ES" sz="6400" dirty="0">
                <a:cs typeface="Arial"/>
              </a:rPr>
              <a:t>, la hormiga, surge de una consulta realizada en una convocatoria de mas de </a:t>
            </a:r>
            <a:r>
              <a:rPr lang="es-ES" sz="6400" dirty="0" smtClean="0">
                <a:cs typeface="Arial"/>
              </a:rPr>
              <a:t>cien  indígenas que habitan en las  </a:t>
            </a:r>
            <a:r>
              <a:rPr lang="es-ES" sz="6400" dirty="0">
                <a:cs typeface="Arial"/>
              </a:rPr>
              <a:t>comunidades </a:t>
            </a:r>
            <a:r>
              <a:rPr lang="es-ES" sz="6400" dirty="0" smtClean="0">
                <a:cs typeface="Arial"/>
              </a:rPr>
              <a:t>de La </a:t>
            </a:r>
            <a:r>
              <a:rPr lang="es-ES" sz="6400" dirty="0">
                <a:cs typeface="Arial"/>
              </a:rPr>
              <a:t>Raya, </a:t>
            </a:r>
            <a:r>
              <a:rPr lang="es-ES" sz="6400" dirty="0" smtClean="0">
                <a:cs typeface="Arial"/>
              </a:rPr>
              <a:t>El </a:t>
            </a:r>
            <a:r>
              <a:rPr lang="es-ES" sz="6400" dirty="0">
                <a:cs typeface="Arial"/>
              </a:rPr>
              <a:t>P</a:t>
            </a:r>
            <a:r>
              <a:rPr lang="es-ES" sz="6400" dirty="0" smtClean="0">
                <a:cs typeface="Arial"/>
              </a:rPr>
              <a:t>asito </a:t>
            </a:r>
            <a:r>
              <a:rPr lang="es-ES" sz="6400" dirty="0">
                <a:cs typeface="Arial"/>
              </a:rPr>
              <a:t>y </a:t>
            </a:r>
            <a:r>
              <a:rPr lang="es-ES" sz="6400" dirty="0" err="1">
                <a:cs typeface="Arial"/>
              </a:rPr>
              <a:t>Guasimo</a:t>
            </a:r>
            <a:r>
              <a:rPr lang="es-ES" sz="6400" dirty="0">
                <a:cs typeface="Arial"/>
              </a:rPr>
              <a:t> </a:t>
            </a:r>
            <a:r>
              <a:rPr lang="es-ES" sz="6400" dirty="0" smtClean="0">
                <a:cs typeface="Arial"/>
              </a:rPr>
              <a:t>, asentadas </a:t>
            </a:r>
            <a:r>
              <a:rPr lang="es-ES" sz="6400" dirty="0">
                <a:cs typeface="Arial"/>
              </a:rPr>
              <a:t>en la zona del DIM Delta del Rio </a:t>
            </a:r>
            <a:r>
              <a:rPr lang="es-ES" sz="6400" dirty="0" smtClean="0">
                <a:cs typeface="Arial"/>
              </a:rPr>
              <a:t>Ranchería </a:t>
            </a:r>
            <a:r>
              <a:rPr lang="es-ES" sz="6400" dirty="0">
                <a:cs typeface="Arial"/>
              </a:rPr>
              <a:t>.  </a:t>
            </a:r>
            <a:endParaRPr lang="es-ES" sz="6400" dirty="0" smtClean="0">
              <a:cs typeface="Arial"/>
            </a:endParaRPr>
          </a:p>
          <a:p>
            <a:pPr marL="0" indent="0" algn="just">
              <a:buNone/>
            </a:pPr>
            <a:r>
              <a:rPr lang="es-ES" sz="6400" dirty="0" smtClean="0">
                <a:cs typeface="Arial"/>
              </a:rPr>
              <a:t>La convocatoria que permitió la firma de un acuerdo para cuidar el delta de Rio Ranchería,  fue el producto de una jornada lúdica, educativa y de limpieza, que lideró la Fundación Herencia Ambiental, donde estas comunidades aprendieron la importancia de separar los residuos solidos y cuidar su entorno. </a:t>
            </a:r>
          </a:p>
          <a:p>
            <a:pPr marL="0" indent="0" algn="just">
              <a:buNone/>
            </a:pPr>
            <a:r>
              <a:rPr lang="es-ES" sz="6400" dirty="0" smtClean="0">
                <a:cs typeface="Arial"/>
              </a:rPr>
              <a:t>Esta actividad generó un espacio propicio de consulta para elegir en consenso un nombre de un programa radial cuyo principal objetivo era la educación ambiental y temas relacionados.</a:t>
            </a:r>
          </a:p>
          <a:p>
            <a:pPr marL="0" indent="0" algn="just">
              <a:buNone/>
            </a:pPr>
            <a:endParaRPr lang="es-ES" sz="6400" b="1" dirty="0">
              <a:solidFill>
                <a:srgbClr val="800000"/>
              </a:solidFill>
              <a:cs typeface="Arial"/>
            </a:endParaRPr>
          </a:p>
          <a:p>
            <a:pPr marL="0" indent="0" algn="just">
              <a:buNone/>
            </a:pPr>
            <a:r>
              <a:rPr lang="es-ES" sz="6400" b="1" dirty="0" smtClean="0">
                <a:solidFill>
                  <a:srgbClr val="800000"/>
                </a:solidFill>
                <a:cs typeface="Arial"/>
              </a:rPr>
              <a:t>Surgieron cuatro nombres :</a:t>
            </a:r>
          </a:p>
          <a:p>
            <a:pPr marL="0" indent="0" algn="just">
              <a:buNone/>
            </a:pPr>
            <a:r>
              <a:rPr lang="es-ES" sz="6400" dirty="0" smtClean="0">
                <a:solidFill>
                  <a:srgbClr val="800000"/>
                </a:solidFill>
                <a:cs typeface="Arial"/>
              </a:rPr>
              <a:t>       </a:t>
            </a:r>
            <a:r>
              <a:rPr lang="es-ES" sz="6400" b="1" dirty="0" smtClean="0">
                <a:solidFill>
                  <a:srgbClr val="800000"/>
                </a:solidFill>
                <a:cs typeface="Arial"/>
              </a:rPr>
              <a:t> </a:t>
            </a:r>
            <a:r>
              <a:rPr lang="es-ES" sz="6400" b="1" dirty="0" err="1" smtClean="0">
                <a:solidFill>
                  <a:srgbClr val="800000"/>
                </a:solidFill>
                <a:cs typeface="Arial"/>
              </a:rPr>
              <a:t>Iwouyaa</a:t>
            </a:r>
            <a:r>
              <a:rPr lang="es-ES" sz="6400" dirty="0" smtClean="0">
                <a:cs typeface="Arial"/>
              </a:rPr>
              <a:t>:</a:t>
            </a:r>
            <a:r>
              <a:rPr lang="es-ES" sz="6400" dirty="0">
                <a:cs typeface="Arial"/>
              </a:rPr>
              <a:t> </a:t>
            </a:r>
            <a:r>
              <a:rPr lang="es-ES" sz="6400" dirty="0" smtClean="0">
                <a:cs typeface="Arial"/>
              </a:rPr>
              <a:t>que significa estrella </a:t>
            </a:r>
            <a:r>
              <a:rPr lang="es-ES" sz="6400" dirty="0">
                <a:cs typeface="Arial"/>
              </a:rPr>
              <a:t>de la </a:t>
            </a:r>
            <a:r>
              <a:rPr lang="es-ES" sz="6400" dirty="0" smtClean="0">
                <a:cs typeface="Arial"/>
              </a:rPr>
              <a:t>mañana, de buena energía</a:t>
            </a:r>
          </a:p>
          <a:p>
            <a:pPr algn="just"/>
            <a:r>
              <a:rPr lang="es-CO" sz="6400" b="1" dirty="0" smtClean="0">
                <a:solidFill>
                  <a:srgbClr val="800000"/>
                </a:solidFill>
                <a:cs typeface="Arial"/>
              </a:rPr>
              <a:t>Juyo</a:t>
            </a:r>
            <a:r>
              <a:rPr lang="es-CO" sz="6400" b="1" dirty="0">
                <a:solidFill>
                  <a:srgbClr val="800000"/>
                </a:solidFill>
                <a:cs typeface="Arial"/>
              </a:rPr>
              <a:t>^u: </a:t>
            </a:r>
            <a:r>
              <a:rPr lang="es-CO" sz="6400" dirty="0">
                <a:cs typeface="Arial"/>
              </a:rPr>
              <a:t>se refiere a una estrella que sale al oriente en las horas de la madrugada. Esta estrella titilea se pone de un tono rojizo. Para los </a:t>
            </a:r>
            <a:r>
              <a:rPr lang="es-CO" sz="6400" dirty="0" smtClean="0">
                <a:cs typeface="Arial"/>
              </a:rPr>
              <a:t>Wayuu, </a:t>
            </a:r>
            <a:r>
              <a:rPr lang="es-CO" sz="6400" dirty="0">
                <a:cs typeface="Arial"/>
              </a:rPr>
              <a:t>esta estrella anuncia la </a:t>
            </a:r>
            <a:r>
              <a:rPr lang="es-CO" sz="6400" dirty="0" smtClean="0">
                <a:cs typeface="Arial"/>
              </a:rPr>
              <a:t>segunda temporada </a:t>
            </a:r>
            <a:r>
              <a:rPr lang="es-CO" sz="6400" dirty="0">
                <a:cs typeface="Arial"/>
              </a:rPr>
              <a:t>de lluvia</a:t>
            </a:r>
            <a:r>
              <a:rPr lang="es-CO" sz="6400" dirty="0" smtClean="0">
                <a:cs typeface="Arial"/>
              </a:rPr>
              <a:t>.</a:t>
            </a:r>
          </a:p>
          <a:p>
            <a:pPr algn="just"/>
            <a:r>
              <a:rPr lang="es-CO" sz="6400" b="1" dirty="0" smtClean="0">
                <a:solidFill>
                  <a:srgbClr val="800000"/>
                </a:solidFill>
                <a:cs typeface="Arial"/>
              </a:rPr>
              <a:t>Winpirraï</a:t>
            </a:r>
            <a:r>
              <a:rPr lang="es-CO" sz="6400" dirty="0" smtClean="0">
                <a:solidFill>
                  <a:srgbClr val="800000"/>
                </a:solidFill>
                <a:cs typeface="Arial"/>
              </a:rPr>
              <a:t>:  </a:t>
            </a:r>
            <a:r>
              <a:rPr lang="es-CO" sz="6400" dirty="0" smtClean="0">
                <a:cs typeface="Arial"/>
              </a:rPr>
              <a:t>Palguarata, ave que imita a todos los animales con sus cantos y sonidos, por limpia, por organizada; pero dentro de los wayuu es sinonimo de mujer chismosa y que se encanta con las cosas doradas sin conocer su valor</a:t>
            </a:r>
          </a:p>
          <a:p>
            <a:pPr algn="just"/>
            <a:r>
              <a:rPr lang="es-CO" sz="6400" b="1" dirty="0" smtClean="0">
                <a:solidFill>
                  <a:srgbClr val="800000"/>
                </a:solidFill>
                <a:cs typeface="Arial"/>
              </a:rPr>
              <a:t>        Jeyüu</a:t>
            </a:r>
            <a:r>
              <a:rPr lang="es-CO" sz="6400" b="1" dirty="0" smtClean="0">
                <a:cs typeface="Arial"/>
              </a:rPr>
              <a:t>: </a:t>
            </a:r>
            <a:r>
              <a:rPr lang="es-CO" sz="6400" dirty="0" smtClean="0">
                <a:cs typeface="Arial"/>
              </a:rPr>
              <a:t>ganadora absoluta por su trabajo dentro de la naturaleza y su ejemplo de        </a:t>
            </a:r>
            <a:endParaRPr lang="es-ES" sz="6400" dirty="0" smtClean="0">
              <a:cs typeface="Arial"/>
            </a:endParaRPr>
          </a:p>
          <a:p>
            <a:pPr marL="0" indent="0" algn="just">
              <a:buNone/>
            </a:pPr>
            <a:r>
              <a:rPr lang="es-ES" sz="6400" dirty="0" smtClean="0">
                <a:cs typeface="Arial"/>
              </a:rPr>
              <a:t>                     trabajo en equipo.</a:t>
            </a:r>
          </a:p>
          <a:p>
            <a:pPr marL="0" indent="0" algn="just">
              <a:buNone/>
            </a:pPr>
            <a:endParaRPr lang="es-ES" sz="43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s-ES" sz="4300" dirty="0"/>
          </a:p>
          <a:p>
            <a:pPr marL="0" indent="0" algn="just">
              <a:buNone/>
            </a:pPr>
            <a:endParaRPr lang="es-ES" sz="4300" dirty="0"/>
          </a:p>
          <a:p>
            <a:pPr marL="0" indent="0" algn="just">
              <a:buNone/>
            </a:pPr>
            <a:r>
              <a:rPr lang="es-ES" sz="4300" dirty="0" smtClean="0"/>
              <a:t> </a:t>
            </a:r>
          </a:p>
          <a:p>
            <a:endParaRPr lang="es-ES" sz="43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2" y="5272530"/>
            <a:ext cx="1452664" cy="126551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425334" y="5272530"/>
            <a:ext cx="1928712" cy="1433372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3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96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VESTIDO Y SEGMENTOS DEL PROGRAMA</a:t>
            </a:r>
            <a:endParaRPr lang="es-ES" sz="32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36600"/>
            <a:ext cx="8229600" cy="5389563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800000"/>
                </a:solidFill>
              </a:rPr>
              <a:t>PRESENTACION</a:t>
            </a:r>
            <a:r>
              <a:rPr lang="es-ES" sz="1600" dirty="0" smtClean="0"/>
              <a:t>: </a:t>
            </a:r>
          </a:p>
          <a:p>
            <a:endParaRPr lang="es-ES" sz="1600" dirty="0"/>
          </a:p>
          <a:p>
            <a:endParaRPr lang="es-ES" sz="1600" dirty="0" smtClean="0"/>
          </a:p>
          <a:p>
            <a:r>
              <a:rPr lang="es-ES" sz="1600" b="1" dirty="0" smtClean="0">
                <a:solidFill>
                  <a:srgbClr val="800000"/>
                </a:solidFill>
              </a:rPr>
              <a:t>SEGMENTOS:</a:t>
            </a:r>
            <a:endParaRPr lang="es-ES" sz="1600" b="1" dirty="0">
              <a:solidFill>
                <a:srgbClr val="8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732" y="5272530"/>
            <a:ext cx="1452664" cy="126551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225819" y="4984137"/>
            <a:ext cx="2128227" cy="1721766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0" name="PRESENTACION JEYU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730500" y="850900"/>
            <a:ext cx="812800" cy="812800"/>
          </a:xfrm>
          <a:prstGeom prst="rect">
            <a:avLst/>
          </a:prstGeom>
        </p:spPr>
      </p:pic>
      <p:pic>
        <p:nvPicPr>
          <p:cNvPr id="11" name="Spot 4 Gente de Ambien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60400" y="2133600"/>
            <a:ext cx="812800" cy="812800"/>
          </a:xfrm>
          <a:prstGeom prst="rect">
            <a:avLst/>
          </a:prstGeom>
        </p:spPr>
      </p:pic>
      <p:pic>
        <p:nvPicPr>
          <p:cNvPr id="12" name="Spot 6 Espacio Verd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473200" y="2133600"/>
            <a:ext cx="812800" cy="812800"/>
          </a:xfrm>
          <a:prstGeom prst="rect">
            <a:avLst/>
          </a:prstGeom>
        </p:spPr>
      </p:pic>
      <p:pic>
        <p:nvPicPr>
          <p:cNvPr id="13" name="Spot 8 El Invitado De Ho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286000" y="2133600"/>
            <a:ext cx="812800" cy="812800"/>
          </a:xfrm>
          <a:prstGeom prst="rect">
            <a:avLst/>
          </a:prstGeom>
        </p:spPr>
      </p:pic>
      <p:pic>
        <p:nvPicPr>
          <p:cNvPr id="14" name="Spot 11 Corpogajira Actua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136900" y="2133600"/>
            <a:ext cx="812800" cy="812800"/>
          </a:xfrm>
          <a:prstGeom prst="rect">
            <a:avLst/>
          </a:prstGeom>
        </p:spPr>
      </p:pic>
      <p:pic>
        <p:nvPicPr>
          <p:cNvPr id="15" name="Spot 13 Razones Naturalez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49700" y="2133600"/>
            <a:ext cx="812800" cy="812800"/>
          </a:xfrm>
          <a:prstGeom prst="rect">
            <a:avLst/>
          </a:prstGeom>
        </p:spPr>
      </p:pic>
      <p:pic>
        <p:nvPicPr>
          <p:cNvPr id="16" name="Spot 7 Nuestros Recurso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711219" y="2133600"/>
            <a:ext cx="812800" cy="812800"/>
          </a:xfrm>
          <a:prstGeom prst="rect">
            <a:avLst/>
          </a:prstGeom>
        </p:spPr>
      </p:pic>
      <p:pic>
        <p:nvPicPr>
          <p:cNvPr id="17" name="Spot 9 Cronica Verd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24019" y="2133600"/>
            <a:ext cx="812800" cy="812800"/>
          </a:xfrm>
          <a:prstGeom prst="rect">
            <a:avLst/>
          </a:prstGeom>
        </p:spPr>
      </p:pic>
      <p:pic>
        <p:nvPicPr>
          <p:cNvPr id="18" name="Spot 12 Sabias Qu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36819" y="2133600"/>
            <a:ext cx="812800" cy="8128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57200" y="3632200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1-  GENTE DE AMBIENTE</a:t>
            </a:r>
            <a:r>
              <a:rPr lang="es-ES" dirty="0" smtClean="0"/>
              <a:t>: Noticias que generan las </a:t>
            </a:r>
            <a:r>
              <a:rPr lang="es-ES" dirty="0" err="1" smtClean="0"/>
              <a:t>ONG’s</a:t>
            </a:r>
            <a:r>
              <a:rPr lang="es-ES" dirty="0" smtClean="0"/>
              <a:t>, Policía Nacional y otros sobe medio ambiente.</a:t>
            </a:r>
          </a:p>
          <a:p>
            <a:r>
              <a:rPr lang="es-ES" b="1" dirty="0" smtClean="0"/>
              <a:t>2-ESPACIO VERDE: </a:t>
            </a:r>
            <a:r>
              <a:rPr lang="es-ES" dirty="0" smtClean="0"/>
              <a:t>Descripción de los lugares verdes, paisajísticos, de turismo de La Guajira.</a:t>
            </a:r>
          </a:p>
          <a:p>
            <a:r>
              <a:rPr lang="es-ES" b="1" dirty="0" smtClean="0"/>
              <a:t>3- INVITADO DE HOY</a:t>
            </a:r>
            <a:r>
              <a:rPr lang="es-ES" dirty="0" smtClean="0"/>
              <a:t>: la entrevista con el personaje destacado por su gestión o sobre un tema especifico.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</a:t>
            </a:r>
            <a:r>
              <a:rPr lang="es-ES" b="1" dirty="0" smtClean="0"/>
              <a:t> 4-CORPOGUAJIRA ACTUA</a:t>
            </a:r>
            <a:r>
              <a:rPr lang="es-ES" dirty="0" smtClean="0"/>
              <a:t>: Acciones que emprende la entidad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</a:t>
            </a:r>
            <a:r>
              <a:rPr lang="es-ES" b="1" dirty="0" smtClean="0"/>
              <a:t> 5- RAZONES NATURALES: </a:t>
            </a:r>
            <a:r>
              <a:rPr lang="es-ES" dirty="0" smtClean="0"/>
              <a:t>Espacio para crear conciencia del cuidado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del ambiente.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          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" name="Spot 5 El Huevo o La Gallina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149619" y="213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VESTIDO Y SEGMENTOS DEL PROGRAMA</a:t>
            </a:r>
            <a:endParaRPr lang="es-ES" sz="32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6- NUESTROS RECURSOS</a:t>
            </a:r>
            <a:r>
              <a:rPr lang="es-ES" sz="1800" dirty="0" smtClean="0"/>
              <a:t>: Especiales sobre los recursos renovables y no renovables.</a:t>
            </a:r>
          </a:p>
          <a:p>
            <a:r>
              <a:rPr lang="es-ES" sz="1800" b="1" dirty="0" smtClean="0"/>
              <a:t>7- CRONICA VERDE: </a:t>
            </a:r>
            <a:r>
              <a:rPr lang="es-ES" sz="1800" dirty="0" smtClean="0"/>
              <a:t>Especial de crónicas con efectos.</a:t>
            </a:r>
          </a:p>
          <a:p>
            <a:r>
              <a:rPr lang="es-ES" sz="1800" b="1" dirty="0" smtClean="0"/>
              <a:t>8-SABIAS QUE? </a:t>
            </a:r>
            <a:r>
              <a:rPr lang="es-ES" sz="1800" dirty="0" smtClean="0"/>
              <a:t>Datos o curiosidades sobre la biodiversidad.</a:t>
            </a:r>
          </a:p>
          <a:p>
            <a:r>
              <a:rPr lang="es-ES" sz="1800" b="1" dirty="0" smtClean="0"/>
              <a:t>9- EL HUEVO O LA GALLINA: </a:t>
            </a:r>
            <a:r>
              <a:rPr lang="es-ES" sz="1800" dirty="0" smtClean="0"/>
              <a:t>Especial de novedades y adelantos para conservar el medio ambiente.</a:t>
            </a:r>
            <a:endParaRPr lang="es-ES" sz="1800" dirty="0"/>
          </a:p>
          <a:p>
            <a:r>
              <a:rPr lang="es-ES" sz="1800" dirty="0" smtClean="0"/>
              <a:t>Estos segmentos se utilizaran de acuerdo  a la necesidad del programa radial en su emisión.</a:t>
            </a:r>
          </a:p>
          <a:p>
            <a:r>
              <a:rPr lang="es-ES" sz="2400" b="1" dirty="0" smtClean="0">
                <a:solidFill>
                  <a:srgbClr val="800000"/>
                </a:solidFill>
              </a:rPr>
              <a:t>DESPEDIDA</a:t>
            </a:r>
            <a:r>
              <a:rPr lang="es-ES" sz="2400" b="1" dirty="0" smtClean="0"/>
              <a:t>   </a:t>
            </a:r>
            <a:endParaRPr lang="es-ES" sz="2400" b="1" dirty="0"/>
          </a:p>
          <a:p>
            <a:endParaRPr lang="es-ES" sz="1800" dirty="0" smtClean="0"/>
          </a:p>
          <a:p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732" y="5272530"/>
            <a:ext cx="1452664" cy="126551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225819" y="4984137"/>
            <a:ext cx="2128227" cy="1721766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0" name="DESPEDIDA JEYU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87600" y="3975100"/>
            <a:ext cx="812800" cy="812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512880" y="4699000"/>
            <a:ext cx="581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</a:t>
            </a:r>
            <a:r>
              <a:rPr lang="es-ES" sz="2400" b="1" dirty="0" smtClean="0">
                <a:solidFill>
                  <a:srgbClr val="800000"/>
                </a:solidFill>
              </a:rPr>
              <a:t>LOS COMERCIALES </a:t>
            </a:r>
          </a:p>
          <a:p>
            <a:endParaRPr lang="es-ES" dirty="0"/>
          </a:p>
          <a:p>
            <a:r>
              <a:rPr lang="es-ES" dirty="0" smtClean="0"/>
              <a:t>      </a:t>
            </a:r>
            <a:endParaRPr lang="es-ES" dirty="0"/>
          </a:p>
        </p:txBody>
      </p:sp>
      <p:pic>
        <p:nvPicPr>
          <p:cNvPr id="12" name="Spot 2 ( Aceite 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60700" y="5272530"/>
            <a:ext cx="812800" cy="812800"/>
          </a:xfrm>
          <a:prstGeom prst="rect">
            <a:avLst/>
          </a:prstGeom>
        </p:spPr>
      </p:pic>
      <p:pic>
        <p:nvPicPr>
          <p:cNvPr id="13" name="Spot 3 ( Electrodomesticos 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62400" y="5317411"/>
            <a:ext cx="812800" cy="812800"/>
          </a:xfrm>
          <a:prstGeom prst="rect">
            <a:avLst/>
          </a:prstGeom>
        </p:spPr>
      </p:pic>
      <p:pic>
        <p:nvPicPr>
          <p:cNvPr id="14" name="Spot 1 ( Reciclar 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75200" y="5313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FORMATO DEL PROGRAMA</a:t>
            </a:r>
            <a:endParaRPr lang="es-ES" sz="32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600" dirty="0" smtClean="0">
                <a:latin typeface="Arial"/>
                <a:cs typeface="Arial"/>
              </a:rPr>
              <a:t>Solicitar un espacio radial, en la emisora de la Policía Nacional 88.7 F. M. Que dirija y oriente </a:t>
            </a:r>
            <a:r>
              <a:rPr lang="es-ES" sz="1600" dirty="0" err="1" smtClean="0">
                <a:latin typeface="Arial"/>
                <a:cs typeface="Arial"/>
              </a:rPr>
              <a:t>Corpoguajira</a:t>
            </a:r>
            <a:r>
              <a:rPr lang="es-ES" sz="1600" smtClean="0">
                <a:latin typeface="Arial"/>
                <a:cs typeface="Arial"/>
              </a:rPr>
              <a:t>, </a:t>
            </a:r>
            <a:r>
              <a:rPr lang="es-ES" sz="1600" dirty="0" smtClean="0">
                <a:latin typeface="Arial"/>
                <a:cs typeface="Arial"/>
              </a:rPr>
              <a:t>cuya función social sea principalmente educar entorno a la conservación del ambiente. Además del espacio, es necesario incluir las pautas o cuñas con mensajes ambientalistas, en toda la parrilla de la emisora,-como estrategia para lograr el objetivo-, se debe incluir en el mensaje la emisora y el dial.</a:t>
            </a:r>
          </a:p>
          <a:p>
            <a:pPr marL="0" indent="0" algn="just">
              <a:buNone/>
            </a:pPr>
            <a:r>
              <a:rPr lang="es-ES" sz="1600" dirty="0" smtClean="0">
                <a:latin typeface="Arial"/>
                <a:cs typeface="Arial"/>
              </a:rPr>
              <a:t>    </a:t>
            </a:r>
            <a:r>
              <a:rPr lang="es-ES" sz="1600" dirty="0" err="1" smtClean="0">
                <a:latin typeface="Arial"/>
                <a:cs typeface="Arial"/>
              </a:rPr>
              <a:t>Jeyüu</a:t>
            </a:r>
            <a:r>
              <a:rPr lang="es-ES" sz="1600" dirty="0" smtClean="0">
                <a:latin typeface="Arial"/>
                <a:cs typeface="Arial"/>
              </a:rPr>
              <a:t>, la hormiga es el programa radial de media o una hora, dos veces a la semana,                      seleccionados según criterio de la oficina asesora de comunicaciones.</a:t>
            </a:r>
          </a:p>
          <a:p>
            <a:pPr algn="just"/>
            <a:r>
              <a:rPr lang="es-ES" sz="1700" b="1" dirty="0" smtClean="0">
                <a:solidFill>
                  <a:srgbClr val="800000"/>
                </a:solidFill>
                <a:latin typeface="Arial"/>
                <a:cs typeface="Arial"/>
              </a:rPr>
              <a:t>EMISORA</a:t>
            </a:r>
            <a:r>
              <a:rPr lang="es-ES" sz="1600" dirty="0" smtClean="0">
                <a:latin typeface="Arial"/>
                <a:cs typeface="Arial"/>
              </a:rPr>
              <a:t>:  POLICIA NACIONAL 88.7 F. M. Inicialmente; con proyección a retransmitirlo a través de la emisora de la </a:t>
            </a:r>
            <a:r>
              <a:rPr lang="es-ES" sz="1600" dirty="0" err="1">
                <a:latin typeface="Arial"/>
                <a:cs typeface="Arial"/>
              </a:rPr>
              <a:t>U</a:t>
            </a:r>
            <a:r>
              <a:rPr lang="es-ES" sz="1600" dirty="0" err="1" smtClean="0">
                <a:latin typeface="Arial"/>
                <a:cs typeface="Arial"/>
              </a:rPr>
              <a:t>niguajira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stéreo</a:t>
            </a:r>
            <a:r>
              <a:rPr lang="es-ES" sz="1600" dirty="0" smtClean="0">
                <a:latin typeface="Arial"/>
                <a:cs typeface="Arial"/>
              </a:rPr>
              <a:t> 89.3 F. M. (buscando la participación de los estudiantes) y </a:t>
            </a:r>
            <a:r>
              <a:rPr lang="es-ES" sz="1600" dirty="0" err="1" smtClean="0">
                <a:latin typeface="Arial"/>
                <a:cs typeface="Arial"/>
              </a:rPr>
              <a:t>Majayura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st</a:t>
            </a:r>
            <a:r>
              <a:rPr lang="es-ES" sz="1600" dirty="0" smtClean="0">
                <a:latin typeface="Arial"/>
                <a:cs typeface="Arial"/>
              </a:rPr>
              <a:t> 100.7 F. . (emisora de la Gobernación) </a:t>
            </a:r>
          </a:p>
          <a:p>
            <a:pPr algn="just"/>
            <a:r>
              <a:rPr lang="es-ES" sz="1600" b="1" dirty="0" smtClean="0">
                <a:solidFill>
                  <a:srgbClr val="800000"/>
                </a:solidFill>
                <a:latin typeface="Arial"/>
                <a:cs typeface="Arial"/>
              </a:rPr>
              <a:t>PORQUE LA EMISORA DE LA POLICIA? </a:t>
            </a:r>
            <a:r>
              <a:rPr lang="es-ES" sz="1600" dirty="0" smtClean="0">
                <a:latin typeface="Arial"/>
                <a:cs typeface="Arial"/>
              </a:rPr>
              <a:t>La Policía Nacional trabaja de la mano con la coordinación de ecosistemas y biodiversidad en la incautación de especies en vías de extinción que son comercializadas de manera ilegal y prevención y detección de los delitos ambientales </a:t>
            </a:r>
            <a:r>
              <a:rPr lang="es-ES" sz="1600" dirty="0" err="1" smtClean="0">
                <a:latin typeface="Arial"/>
                <a:cs typeface="Arial"/>
              </a:rPr>
              <a:t>etc</a:t>
            </a:r>
            <a:endParaRPr lang="es-ES" sz="1600" dirty="0" smtClean="0">
              <a:latin typeface="Arial"/>
              <a:cs typeface="Arial"/>
            </a:endParaRPr>
          </a:p>
          <a:p>
            <a:pPr algn="just"/>
            <a:r>
              <a:rPr lang="es-ES" sz="1700" b="1" dirty="0" smtClean="0">
                <a:solidFill>
                  <a:srgbClr val="800000"/>
                </a:solidFill>
                <a:latin typeface="Arial"/>
                <a:cs typeface="Arial"/>
              </a:rPr>
              <a:t>OBJETIVO</a:t>
            </a:r>
            <a:r>
              <a:rPr lang="es-ES" sz="1600" dirty="0" smtClean="0">
                <a:solidFill>
                  <a:srgbClr val="800000"/>
                </a:solidFill>
                <a:latin typeface="Arial"/>
                <a:cs typeface="Arial"/>
              </a:rPr>
              <a:t>: </a:t>
            </a:r>
            <a:r>
              <a:rPr lang="es-ES" sz="1600" dirty="0" smtClean="0">
                <a:latin typeface="Arial"/>
                <a:cs typeface="Arial"/>
              </a:rPr>
              <a:t>Convertirse en el primer programa radial en el que confluyan todos los actores  sociales e institucionales y sectores productivos, comprometidos con la construcción de la cultura ambiental requerida para alcanzar una paz con sostenibilidad de acuerdo a la diversidad biofísica y sociocultural </a:t>
            </a:r>
          </a:p>
          <a:p>
            <a:pPr algn="just"/>
            <a:r>
              <a:rPr lang="es-ES" sz="1600" dirty="0">
                <a:latin typeface="Arial"/>
                <a:cs typeface="Arial"/>
              </a:rPr>
              <a:t> </a:t>
            </a:r>
            <a:r>
              <a:rPr lang="es-ES" sz="1600" dirty="0" smtClean="0">
                <a:latin typeface="Arial"/>
                <a:cs typeface="Arial"/>
              </a:rPr>
              <a:t>      que caracteriza nuestra región.</a:t>
            </a:r>
          </a:p>
          <a:p>
            <a:pPr algn="just"/>
            <a:endParaRPr lang="es-ES" sz="1600" dirty="0" smtClean="0">
              <a:latin typeface="Arial"/>
              <a:cs typeface="Arial"/>
            </a:endParaRPr>
          </a:p>
          <a:p>
            <a:pPr algn="just"/>
            <a:endParaRPr lang="es-ES" sz="1600" dirty="0">
              <a:latin typeface="Arial"/>
              <a:cs typeface="Arial"/>
            </a:endParaRPr>
          </a:p>
          <a:p>
            <a:pPr algn="just"/>
            <a:endParaRPr lang="es-ES" sz="1600" dirty="0" smtClean="0">
              <a:latin typeface="Arial"/>
              <a:cs typeface="Arial"/>
            </a:endParaRPr>
          </a:p>
          <a:p>
            <a:pPr algn="just"/>
            <a:endParaRPr lang="es-ES" sz="1600" dirty="0">
              <a:latin typeface="Arial"/>
              <a:cs typeface="Arial"/>
            </a:endParaRPr>
          </a:p>
          <a:p>
            <a:pPr algn="just"/>
            <a:endParaRPr lang="es-ES" sz="1600" dirty="0" smtClean="0">
              <a:latin typeface="Arial"/>
              <a:cs typeface="Arial"/>
            </a:endParaRPr>
          </a:p>
          <a:p>
            <a:pPr algn="just"/>
            <a:endParaRPr lang="es-ES" sz="1600" dirty="0">
              <a:latin typeface="Arial"/>
              <a:cs typeface="Arial"/>
            </a:endParaRPr>
          </a:p>
          <a:p>
            <a:pPr algn="just"/>
            <a:endParaRPr lang="es-ES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s-ES" sz="1600" dirty="0" smtClean="0">
              <a:latin typeface="Arial"/>
              <a:cs typeface="Arial"/>
            </a:endParaRPr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7225819" y="5321299"/>
            <a:ext cx="1935977" cy="1384603"/>
            <a:chOff x="7225819" y="4984137"/>
            <a:chExt cx="2128227" cy="1721766"/>
          </a:xfrm>
        </p:grpSpPr>
        <p:grpSp>
          <p:nvGrpSpPr>
            <p:cNvPr id="5" name="Agrupar 4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6" name="Rectángulo 5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32" y="5486400"/>
            <a:ext cx="1149968" cy="10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0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732" y="274638"/>
            <a:ext cx="8727180" cy="33067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ES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POR SU ATENCION</a:t>
            </a:r>
            <a:endParaRPr lang="es-ES" sz="67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sz="3600" dirty="0" smtClean="0"/>
          </a:p>
          <a:p>
            <a:pPr marL="0" indent="0" algn="ctr">
              <a:buNone/>
            </a:pPr>
            <a:endParaRPr lang="es-ES" sz="36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s-E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800000"/>
                </a:solidFill>
              </a:rPr>
              <a:t>MARIA ANGELICA EGURROLA H</a:t>
            </a: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COMUNICADORA SOCIAL -PERIODISTA</a:t>
            </a: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PROFESIONAL UNIVERSITARIO 2044 GRADO 11</a:t>
            </a: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CORPOGUAJIRA</a:t>
            </a:r>
            <a:endParaRPr lang="es-ES" sz="1800" b="1" dirty="0">
              <a:solidFill>
                <a:srgbClr val="8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2" y="5452912"/>
            <a:ext cx="1238868" cy="1346502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7056104" y="5008411"/>
            <a:ext cx="2087896" cy="1791003"/>
            <a:chOff x="7225819" y="4984137"/>
            <a:chExt cx="2128227" cy="1721766"/>
          </a:xfrm>
        </p:grpSpPr>
        <p:grpSp>
          <p:nvGrpSpPr>
            <p:cNvPr id="6" name="Agrupar 5"/>
            <p:cNvGrpSpPr/>
            <p:nvPr/>
          </p:nvGrpSpPr>
          <p:grpSpPr>
            <a:xfrm>
              <a:off x="7425334" y="4984137"/>
              <a:ext cx="1736462" cy="1553904"/>
              <a:chOff x="1259892" y="573048"/>
              <a:chExt cx="6364116" cy="61602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59892" y="573048"/>
                <a:ext cx="6364116" cy="53888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571" b="93143" l="3540" r="89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32637" y="4946583"/>
                <a:ext cx="1308348" cy="1786715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7225819" y="6428904"/>
              <a:ext cx="212822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/>
                <a:t>JEYUU, LA HORMIGA </a:t>
              </a:r>
              <a:endParaRPr lang="es-ES_tradnl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181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8514</TotalTime>
  <Words>1249</Words>
  <Application>Microsoft Macintosh PowerPoint</Application>
  <PresentationFormat>Presentación en pantalla (4:3)</PresentationFormat>
  <Paragraphs>107</Paragraphs>
  <Slides>8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JUSTIFICACION Y SIGNIFICADO DEL NOMBRE </vt:lpstr>
      <vt:lpstr>JEYÜU, DENTRO DE LA COSMOGONIA WAYUU</vt:lpstr>
      <vt:lpstr>JEYÜU, SURGE DE UNA CONVOCATORIA</vt:lpstr>
      <vt:lpstr>VESTIDO Y SEGMENTOS DEL PROGRAMA</vt:lpstr>
      <vt:lpstr>VESTIDO Y SEGMENTOS DEL PROGRAMA</vt:lpstr>
      <vt:lpstr>FORMATO DEL PROGRAMA</vt:lpstr>
      <vt:lpstr> GRACIAS POR SU ATENCION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JEYUU, LA HORMIGA </dc:title>
  <dc:creator>maria angelica egurrola hinojosa</dc:creator>
  <cp:lastModifiedBy>maria angelica egurrola hinojosa</cp:lastModifiedBy>
  <cp:revision>51</cp:revision>
  <dcterms:created xsi:type="dcterms:W3CDTF">2016-01-20T02:08:11Z</dcterms:created>
  <dcterms:modified xsi:type="dcterms:W3CDTF">2016-01-30T03:36:36Z</dcterms:modified>
</cp:coreProperties>
</file>